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DM Sans Bold" charset="0"/>
      <p:regular r:id="rId20"/>
    </p:embeddedFont>
    <p:embeddedFont>
      <p:font typeface="Austere  Display" charset="-128"/>
      <p:regular r:id="rId21"/>
    </p:embeddedFont>
    <p:embeddedFont>
      <p:font typeface="DM Sans Italics" charset="0"/>
      <p:regular r:id="rId22"/>
    </p:embeddedFont>
    <p:embeddedFont>
      <p:font typeface="DM Sans" charset="0"/>
      <p:regular r:id="rId23"/>
    </p:embeddedFont>
    <p:embeddedFont>
      <p:font typeface="DM Sans Bold Italics" charset="0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-696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312728"/>
            <a:ext cx="2757421" cy="2757421"/>
          </a:xfrm>
          <a:custGeom>
            <a:avLst/>
            <a:gdLst/>
            <a:ahLst/>
            <a:cxnLst/>
            <a:rect l="l" t="t" r="r" b="b"/>
            <a:pathLst>
              <a:path w="2757421" h="2757421">
                <a:moveTo>
                  <a:pt x="0" y="0"/>
                </a:moveTo>
                <a:lnTo>
                  <a:pt x="2757421" y="0"/>
                </a:lnTo>
                <a:lnTo>
                  <a:pt x="2757421" y="2757421"/>
                </a:lnTo>
                <a:lnTo>
                  <a:pt x="0" y="2757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3748" y="7036704"/>
            <a:ext cx="7913921" cy="46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</a:t>
            </a:r>
            <a:r>
              <a:rPr lang="en-US" sz="3030" b="1" i="1">
                <a:solidFill>
                  <a:srgbClr val="FFFBFB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Saeed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748" y="3625154"/>
            <a:ext cx="10959085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9"/>
              </a:lnSpc>
            </a:pPr>
            <a:r>
              <a:rPr lang="en-US" sz="5407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ROAD ACCIDENT ANALYSIS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3748" y="4441130"/>
            <a:ext cx="9659937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8"/>
              </a:lnSpc>
            </a:pPr>
            <a:r>
              <a:rPr lang="en-US" sz="9607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2456" y="1026858"/>
            <a:ext cx="7396420" cy="6516740"/>
          </a:xfrm>
          <a:custGeom>
            <a:avLst/>
            <a:gdLst/>
            <a:ahLst/>
            <a:cxnLst/>
            <a:rect l="l" t="t" r="r" b="b"/>
            <a:pathLst>
              <a:path w="7396420" h="6516740">
                <a:moveTo>
                  <a:pt x="0" y="0"/>
                </a:moveTo>
                <a:lnTo>
                  <a:pt x="7396420" y="0"/>
                </a:lnTo>
                <a:lnTo>
                  <a:pt x="7396420" y="6516739"/>
                </a:lnTo>
                <a:lnTo>
                  <a:pt x="0" y="651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38" y="969708"/>
            <a:ext cx="177174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Insight: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04632"/>
            <a:ext cx="7791599" cy="113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668" lvl="1" indent="-232334" algn="just">
              <a:lnSpc>
                <a:spcPts val="2970"/>
              </a:lnSpc>
              <a:buFont typeface="Arial"/>
              <a:buChar char="•"/>
            </a:pPr>
            <a:r>
              <a:rPr lang="en-US" sz="2152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Accident severity increases significantly during adverse weather conditions, such as rain and fog, compared to clear weather.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938" y="3715043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600" y="4567915"/>
            <a:ext cx="5550098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 stricter driving regulations and public awareness campaigns during bad weather to mitigate risks and improve road safety.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7907" y="2182535"/>
            <a:ext cx="8885026" cy="5755204"/>
          </a:xfrm>
          <a:custGeom>
            <a:avLst/>
            <a:gdLst/>
            <a:ahLst/>
            <a:cxnLst/>
            <a:rect l="l" t="t" r="r" b="b"/>
            <a:pathLst>
              <a:path w="8885026" h="5755204">
                <a:moveTo>
                  <a:pt x="0" y="0"/>
                </a:moveTo>
                <a:lnTo>
                  <a:pt x="8885026" y="0"/>
                </a:lnTo>
                <a:lnTo>
                  <a:pt x="8885026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0562" y="969708"/>
            <a:ext cx="177174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Insight: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25" y="2122031"/>
            <a:ext cx="7791599" cy="113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668" lvl="1" indent="-232334" algn="just">
              <a:lnSpc>
                <a:spcPts val="2970"/>
              </a:lnSpc>
              <a:buFont typeface="Arial"/>
              <a:buChar char="•"/>
            </a:pPr>
            <a:r>
              <a:rPr lang="en-US" sz="2152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most common causes of accidents include distracted driving, speeding, and driving under the influence of alcohol or drugs.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0562" y="3715043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 dirty="0" smtClean="0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</a:t>
            </a:r>
            <a:endParaRPr lang="en-US" sz="2787" dirty="0">
              <a:solidFill>
                <a:srgbClr val="6FAFD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4800" y="4514270"/>
            <a:ext cx="5550098" cy="24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  <a:spcBef>
                <a:spcPct val="0"/>
              </a:spcBef>
            </a:pPr>
            <a:r>
              <a:rPr lang="en-US" sz="275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 comprehensive awareness campaigns and stricter enforcement of traffic laws to address these key causes and enhance overall road safety.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259791"/>
            <a:ext cx="8504660" cy="6176949"/>
          </a:xfrm>
          <a:custGeom>
            <a:avLst/>
            <a:gdLst/>
            <a:ahLst/>
            <a:cxnLst/>
            <a:rect l="l" t="t" r="r" b="b"/>
            <a:pathLst>
              <a:path w="8504660" h="6176949">
                <a:moveTo>
                  <a:pt x="0" y="0"/>
                </a:moveTo>
                <a:lnTo>
                  <a:pt x="8504660" y="0"/>
                </a:lnTo>
                <a:lnTo>
                  <a:pt x="8504660" y="6176949"/>
                </a:lnTo>
                <a:lnTo>
                  <a:pt x="0" y="617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1696" y="2151979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 dirty="0" smtClean="0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</a:t>
            </a:r>
            <a:endParaRPr lang="en-US" sz="2787" dirty="0">
              <a:solidFill>
                <a:srgbClr val="6FAFD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379643"/>
            <a:ext cx="6081740" cy="19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  <a:spcBef>
                <a:spcPct val="0"/>
              </a:spcBef>
            </a:pPr>
            <a:r>
              <a:rPr lang="en-US" sz="275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Enhance roadside safety measures and driver awareness programs to reduce the severity of these collision types.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05634" y="2079542"/>
            <a:ext cx="9495417" cy="5642565"/>
          </a:xfrm>
          <a:custGeom>
            <a:avLst/>
            <a:gdLst/>
            <a:ahLst/>
            <a:cxnLst/>
            <a:rect l="l" t="t" r="r" b="b"/>
            <a:pathLst>
              <a:path w="9495417" h="5642565">
                <a:moveTo>
                  <a:pt x="0" y="0"/>
                </a:moveTo>
                <a:lnTo>
                  <a:pt x="9495418" y="0"/>
                </a:lnTo>
                <a:lnTo>
                  <a:pt x="9495418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38" y="969708"/>
            <a:ext cx="177174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Insight: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04632"/>
            <a:ext cx="7791599" cy="113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668" lvl="1" indent="-232334" algn="just">
              <a:lnSpc>
                <a:spcPts val="2970"/>
              </a:lnSpc>
              <a:buFont typeface="Arial"/>
              <a:buChar char="•"/>
            </a:pPr>
            <a:r>
              <a:rPr lang="en-US" sz="2152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Fridays experience a higher number of accidents compared to other days, possibly due to increased end-of-week celebrations and weekend travel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938" y="3715043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4514270"/>
            <a:ext cx="5550098" cy="24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  <a:spcBef>
                <a:spcPct val="0"/>
              </a:spcBef>
            </a:pPr>
            <a:r>
              <a:rPr lang="en-US" sz="275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 targeted safety campaigns and increased patrols on Fridays to address the spike in accidents and promote responsible driving.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29127" y="1917407"/>
            <a:ext cx="9026817" cy="5725179"/>
          </a:xfrm>
          <a:custGeom>
            <a:avLst/>
            <a:gdLst/>
            <a:ahLst/>
            <a:cxnLst/>
            <a:rect l="l" t="t" r="r" b="b"/>
            <a:pathLst>
              <a:path w="9026817" h="5725179">
                <a:moveTo>
                  <a:pt x="0" y="0"/>
                </a:moveTo>
                <a:lnTo>
                  <a:pt x="9026817" y="0"/>
                </a:lnTo>
                <a:lnTo>
                  <a:pt x="9026817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38" y="969708"/>
            <a:ext cx="177174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Insight: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04632"/>
            <a:ext cx="7791599" cy="75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668" lvl="1" indent="-232334" algn="just">
              <a:lnSpc>
                <a:spcPts val="2970"/>
              </a:lnSpc>
              <a:buFont typeface="Arial"/>
              <a:buChar char="•"/>
            </a:pPr>
            <a:r>
              <a:rPr lang="en-US" sz="2152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Increased severity compared to well-lit areas, but less than total darkness.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938" y="3715043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 dirty="0" smtClean="0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</a:t>
            </a:r>
            <a:endParaRPr lang="en-US" sz="2787" dirty="0">
              <a:solidFill>
                <a:srgbClr val="6FAFD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4800" y="4514270"/>
            <a:ext cx="5550098" cy="24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  <a:spcBef>
                <a:spcPct val="0"/>
              </a:spcBef>
            </a:pPr>
            <a:r>
              <a:rPr lang="en-US" sz="275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Invest in better street lighting in dark and dimly lit areas and encourage safer driving practices during low visibility conditions to minimize accident severity.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4441" y="1655911"/>
            <a:ext cx="7856299" cy="6115613"/>
          </a:xfrm>
          <a:custGeom>
            <a:avLst/>
            <a:gdLst/>
            <a:ahLst/>
            <a:cxnLst/>
            <a:rect l="l" t="t" r="r" b="b"/>
            <a:pathLst>
              <a:path w="7856299" h="6115613">
                <a:moveTo>
                  <a:pt x="0" y="0"/>
                </a:moveTo>
                <a:lnTo>
                  <a:pt x="7856299" y="0"/>
                </a:lnTo>
                <a:lnTo>
                  <a:pt x="7856299" y="6115613"/>
                </a:lnTo>
                <a:lnTo>
                  <a:pt x="0" y="611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38" y="969708"/>
            <a:ext cx="177174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Insight: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04632"/>
            <a:ext cx="779159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2334" lvl="1" algn="just">
              <a:lnSpc>
                <a:spcPts val="2970"/>
              </a:lnSpc>
            </a:pPr>
            <a:r>
              <a:rPr lang="en-US" sz="2152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Accidents </a:t>
            </a:r>
            <a:r>
              <a:rPr lang="en-US" sz="2152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 asphalt surfaces may occur less frequently compared to other surfaces but can still result in significant severity during adverse conditions, such as rain or 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938" y="3715043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2938" y="4514270"/>
            <a:ext cx="5550098" cy="288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Regularly </a:t>
            </a: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maintain </a:t>
            </a:r>
            <a:r>
              <a:rPr lang="en-US" sz="24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24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4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nspect asphalt </a:t>
            </a: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surfaces to ensure </a:t>
            </a:r>
            <a:r>
              <a:rPr lang="en-US" sz="24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optimal </a:t>
            </a: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traction and safety, and </a:t>
            </a:r>
            <a:r>
              <a:rPr lang="en-US" sz="24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educate </a:t>
            </a: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drivers on adjusting their driving behavior under varying weather conditions to prevent accidents.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83739" y="1028700"/>
            <a:ext cx="6739065" cy="3023939"/>
          </a:xfrm>
          <a:custGeom>
            <a:avLst/>
            <a:gdLst/>
            <a:ahLst/>
            <a:cxnLst/>
            <a:rect l="l" t="t" r="r" b="b"/>
            <a:pathLst>
              <a:path w="6739065" h="3023939">
                <a:moveTo>
                  <a:pt x="0" y="0"/>
                </a:moveTo>
                <a:lnTo>
                  <a:pt x="6739064" y="0"/>
                </a:lnTo>
                <a:lnTo>
                  <a:pt x="6739064" y="3023939"/>
                </a:lnTo>
                <a:lnTo>
                  <a:pt x="0" y="3023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83739" y="6273013"/>
            <a:ext cx="6739065" cy="2985287"/>
          </a:xfrm>
          <a:custGeom>
            <a:avLst/>
            <a:gdLst/>
            <a:ahLst/>
            <a:cxnLst/>
            <a:rect l="l" t="t" r="r" b="b"/>
            <a:pathLst>
              <a:path w="6739065" h="2985287">
                <a:moveTo>
                  <a:pt x="0" y="0"/>
                </a:moveTo>
                <a:lnTo>
                  <a:pt x="6739064" y="0"/>
                </a:lnTo>
                <a:lnTo>
                  <a:pt x="6739064" y="2985287"/>
                </a:lnTo>
                <a:lnTo>
                  <a:pt x="0" y="298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43382" y="6273013"/>
            <a:ext cx="7727217" cy="2969789"/>
          </a:xfrm>
          <a:custGeom>
            <a:avLst/>
            <a:gdLst/>
            <a:ahLst/>
            <a:cxnLst/>
            <a:rect l="l" t="t" r="r" b="b"/>
            <a:pathLst>
              <a:path w="7727217" h="2969789">
                <a:moveTo>
                  <a:pt x="0" y="0"/>
                </a:moveTo>
                <a:lnTo>
                  <a:pt x="7727216" y="0"/>
                </a:lnTo>
                <a:lnTo>
                  <a:pt x="7727216" y="2969788"/>
                </a:lnTo>
                <a:lnTo>
                  <a:pt x="0" y="296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76674" y="1028700"/>
            <a:ext cx="7460632" cy="3179941"/>
          </a:xfrm>
          <a:custGeom>
            <a:avLst/>
            <a:gdLst/>
            <a:ahLst/>
            <a:cxnLst/>
            <a:rect l="l" t="t" r="r" b="b"/>
            <a:pathLst>
              <a:path w="7460632" h="3179941">
                <a:moveTo>
                  <a:pt x="0" y="0"/>
                </a:moveTo>
                <a:lnTo>
                  <a:pt x="7460632" y="0"/>
                </a:lnTo>
                <a:lnTo>
                  <a:pt x="7460632" y="3179941"/>
                </a:lnTo>
                <a:lnTo>
                  <a:pt x="0" y="3179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3558" y="664483"/>
            <a:ext cx="17160884" cy="8958034"/>
          </a:xfrm>
          <a:custGeom>
            <a:avLst/>
            <a:gdLst/>
            <a:ahLst/>
            <a:cxnLst/>
            <a:rect l="l" t="t" r="r" b="b"/>
            <a:pathLst>
              <a:path w="17160884" h="8958034">
                <a:moveTo>
                  <a:pt x="0" y="0"/>
                </a:moveTo>
                <a:lnTo>
                  <a:pt x="17160884" y="0"/>
                </a:lnTo>
                <a:lnTo>
                  <a:pt x="17160884" y="8958034"/>
                </a:lnTo>
                <a:lnTo>
                  <a:pt x="0" y="8958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1898" y="6836392"/>
            <a:ext cx="9391356" cy="3139100"/>
          </a:xfrm>
          <a:custGeom>
            <a:avLst/>
            <a:gdLst/>
            <a:ahLst/>
            <a:cxnLst/>
            <a:rect l="l" t="t" r="r" b="b"/>
            <a:pathLst>
              <a:path w="9391356" h="3139100">
                <a:moveTo>
                  <a:pt x="0" y="0"/>
                </a:moveTo>
                <a:lnTo>
                  <a:pt x="9391356" y="0"/>
                </a:lnTo>
                <a:lnTo>
                  <a:pt x="9391356" y="3139099"/>
                </a:lnTo>
                <a:lnTo>
                  <a:pt x="0" y="3139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586" b="-9958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19875" y="4654646"/>
            <a:ext cx="10434893" cy="130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Attributes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Question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2446"/>
            <a:ext cx="2318467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Dashboard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Goals 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Thanks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14609" y="3933126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7"/>
              <a:stretch>
                <a:fillRect l="-73436" r="-7343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524195" y="2017041"/>
            <a:ext cx="6977998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60492" y="6368079"/>
            <a:ext cx="4705405" cy="224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2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are a dedicated team focused on analyzing road accidents to uncover critical insights for enhancing road safety and saving lives."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99770" y="5557954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ABOUT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72970" y="4222097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6" y="0"/>
                </a:lnTo>
                <a:lnTo>
                  <a:pt x="1187336" y="1187335"/>
                </a:lnTo>
                <a:lnTo>
                  <a:pt x="0" y="1187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63320" y="550358"/>
            <a:ext cx="315520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81"/>
              </a:lnSpc>
              <a:spcBef>
                <a:spcPct val="0"/>
              </a:spcBef>
            </a:pPr>
            <a:r>
              <a:rPr lang="en-US" sz="4234">
                <a:solidFill>
                  <a:srgbClr val="FFFFF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ATTRIBUTE </a:t>
            </a:r>
          </a:p>
        </p:txBody>
      </p:sp>
      <p:sp>
        <p:nvSpPr>
          <p:cNvPr id="7" name="Freeform 7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93932" y="1074233"/>
            <a:ext cx="4953099" cy="901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Age_band_of_driver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Sex_of_driver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Educational_level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Vehicle_driver_relation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Driving_experience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Lanes_or_Medians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Types_of_Junction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Road_surface_type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Light_conditions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Weather_conditions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Type_of_collision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Vehicle_movement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Pedestrian_movement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Cause_of_accident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Accident_severity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Time</a:t>
            </a: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Day_of_week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Number_of_casualties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Casualty_class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Number_of_vehicles_involvd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Road_allignment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03516" lvl="1" indent="-251758" algn="l">
              <a:lnSpc>
                <a:spcPts val="3218"/>
              </a:lnSpc>
              <a:buFont typeface="Arial"/>
              <a:buChar char="•"/>
            </a:pPr>
            <a:r>
              <a:rPr lang="en-US" sz="2332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Vehicle_Type</a:t>
            </a:r>
            <a:endParaRPr lang="en-US" sz="2332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14825" y="-139163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72600"/>
            <a:ext cx="824569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GOALS 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99232" y="3966289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Goals</a:t>
            </a:r>
          </a:p>
        </p:txBody>
      </p:sp>
      <p:sp>
        <p:nvSpPr>
          <p:cNvPr id="8" name="AutoShape 8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021151" y="4956712"/>
            <a:ext cx="8735422" cy="145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9"/>
              </a:lnSpc>
              <a:spcBef>
                <a:spcPct val="0"/>
              </a:spcBef>
            </a:pPr>
            <a:r>
              <a:rPr lang="en-US" sz="28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Enhance road safety by identifying critical factors contributing to road accidents, ultimately reducing casualties and improving community well-being.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21151" y="6713989"/>
            <a:ext cx="8245699" cy="215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798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</a:t>
            </a:r>
            <a:r>
              <a:rPr lang="en-US" sz="2798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0" lvl="0" indent="0" algn="ctr">
              <a:lnSpc>
                <a:spcPts val="3309"/>
              </a:lnSpc>
              <a:spcBef>
                <a:spcPct val="0"/>
              </a:spcBef>
            </a:pPr>
            <a:r>
              <a:rPr lang="en-US" sz="23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Utilize comprehensive data analysis to uncover trends and insights that inform effective policy-making, targeted interventions, and community awareness programs for safer road usage.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5390" y="2020094"/>
            <a:ext cx="7696512" cy="5613628"/>
          </a:xfrm>
          <a:custGeom>
            <a:avLst/>
            <a:gdLst/>
            <a:ahLst/>
            <a:cxnLst/>
            <a:rect l="l" t="t" r="r" b="b"/>
            <a:pathLst>
              <a:path w="7696512" h="5613628">
                <a:moveTo>
                  <a:pt x="0" y="0"/>
                </a:moveTo>
                <a:lnTo>
                  <a:pt x="7696512" y="0"/>
                </a:lnTo>
                <a:lnTo>
                  <a:pt x="7696512" y="5613628"/>
                </a:lnTo>
                <a:lnTo>
                  <a:pt x="0" y="5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38" y="969708"/>
            <a:ext cx="177174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Insight: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04632"/>
            <a:ext cx="779159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668" lvl="1" indent="-232334" algn="just">
              <a:lnSpc>
                <a:spcPts val="297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Younger drivers exhibit higher accident rates compared to older drivers, indicating a need for targeted interventions </a:t>
            </a:r>
            <a:r>
              <a:rPr lang="en-US" sz="24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 </a:t>
            </a: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age group.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938" y="3715043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0" y="4514270"/>
            <a:ext cx="5550098" cy="24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  <a:spcBef>
                <a:spcPct val="0"/>
              </a:spcBef>
            </a:pPr>
            <a:r>
              <a:rPr lang="en-US" sz="275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Introduce specialized driver education programs focused on safe driving practices and risk awareness for younger drivers to reduce accident rates.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69186" y="2537562"/>
            <a:ext cx="8053072" cy="5211876"/>
          </a:xfrm>
          <a:custGeom>
            <a:avLst/>
            <a:gdLst/>
            <a:ahLst/>
            <a:cxnLst/>
            <a:rect l="l" t="t" r="r" b="b"/>
            <a:pathLst>
              <a:path w="8053072" h="5211876">
                <a:moveTo>
                  <a:pt x="0" y="0"/>
                </a:moveTo>
                <a:lnTo>
                  <a:pt x="8053072" y="0"/>
                </a:lnTo>
                <a:lnTo>
                  <a:pt x="8053072" y="5211876"/>
                </a:lnTo>
                <a:lnTo>
                  <a:pt x="0" y="5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38" y="969708"/>
            <a:ext cx="177174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Insight: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04632"/>
            <a:ext cx="779159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3079" lvl="1" indent="-221539" algn="just">
              <a:lnSpc>
                <a:spcPts val="2832"/>
              </a:lnSpc>
              <a:buFont typeface="Arial"/>
              <a:buChar char="•"/>
            </a:pPr>
            <a:r>
              <a:rPr lang="en-US" sz="2400" i="1" dirty="0">
                <a:solidFill>
                  <a:srgbClr val="FFFBF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Urban areas have more casualties than rural areas due to traffic density issues</a:t>
            </a:r>
            <a:r>
              <a:rPr lang="en-US" sz="2400" dirty="0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938" y="3715043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 dirty="0" smtClean="0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</a:t>
            </a:r>
            <a:endParaRPr lang="en-US" sz="2787" dirty="0">
              <a:solidFill>
                <a:srgbClr val="6FAFD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2938" y="4514270"/>
            <a:ext cx="4264223" cy="24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  <a:spcBef>
                <a:spcPct val="0"/>
              </a:spcBef>
            </a:pPr>
            <a:r>
              <a:rPr lang="en-US" sz="275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Launch targeted road safety campaigns and </a:t>
            </a:r>
            <a:r>
              <a:rPr lang="en-US" sz="2756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upgrade urban </a:t>
            </a:r>
            <a:r>
              <a:rPr lang="en-US" sz="275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infrastructure to reduce casualties.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32836" y="2671749"/>
            <a:ext cx="7947086" cy="5335443"/>
          </a:xfrm>
          <a:custGeom>
            <a:avLst/>
            <a:gdLst/>
            <a:ahLst/>
            <a:cxnLst/>
            <a:rect l="l" t="t" r="r" b="b"/>
            <a:pathLst>
              <a:path w="7947086" h="5335443">
                <a:moveTo>
                  <a:pt x="0" y="0"/>
                </a:moveTo>
                <a:lnTo>
                  <a:pt x="7947086" y="0"/>
                </a:lnTo>
                <a:lnTo>
                  <a:pt x="7947086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37" y="1275220"/>
            <a:ext cx="177174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Insight: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295107"/>
            <a:ext cx="7791599" cy="77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258" lvl="1" indent="-243129" algn="just">
              <a:lnSpc>
                <a:spcPts val="3108"/>
              </a:lnSpc>
              <a:buFont typeface="Arial"/>
              <a:buChar char="•"/>
            </a:pPr>
            <a:r>
              <a:rPr lang="en-US" sz="225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Casualties are significantly higher during dark light conditions compared to daytime.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938" y="3715043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370847"/>
            <a:ext cx="6277105" cy="192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040" lvl="1" indent="-297520" algn="just">
              <a:lnSpc>
                <a:spcPts val="3803"/>
              </a:lnSpc>
              <a:buFont typeface="Arial"/>
              <a:buChar char="•"/>
            </a:pPr>
            <a:r>
              <a:rPr lang="en-US" sz="275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Enhance street lighting and implement reflective road signage to improve visibility and reduce accidents at night.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69186" y="2537562"/>
            <a:ext cx="8053072" cy="5211876"/>
          </a:xfrm>
          <a:custGeom>
            <a:avLst/>
            <a:gdLst/>
            <a:ahLst/>
            <a:cxnLst/>
            <a:rect l="l" t="t" r="r" b="b"/>
            <a:pathLst>
              <a:path w="8053072" h="5211876">
                <a:moveTo>
                  <a:pt x="0" y="0"/>
                </a:moveTo>
                <a:lnTo>
                  <a:pt x="8053072" y="0"/>
                </a:lnTo>
                <a:lnTo>
                  <a:pt x="8053072" y="5211876"/>
                </a:lnTo>
                <a:lnTo>
                  <a:pt x="0" y="5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80" r="-2478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38" y="969708"/>
            <a:ext cx="177174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Insight: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04632"/>
            <a:ext cx="7791599" cy="113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668" lvl="1" indent="-232334" algn="just">
              <a:lnSpc>
                <a:spcPts val="297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Casualties fluctuate monthly, with higher rates observed during specific months, possibly linked to seasonal factors or holiday traffic.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938" y="3715043"/>
            <a:ext cx="297834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>
                <a:solidFill>
                  <a:srgbClr val="6FAFDE"/>
                </a:solidFill>
                <a:latin typeface="DM Sans"/>
                <a:ea typeface="DM Sans"/>
                <a:cs typeface="DM Sans"/>
                <a:sym typeface="DM Sans"/>
              </a:rPr>
              <a:t>Recommendation: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4514270"/>
            <a:ext cx="5550098" cy="24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  <a:spcBef>
                <a:spcPct val="0"/>
              </a:spcBef>
            </a:pPr>
            <a:r>
              <a:rPr lang="en-US" sz="275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Analyze monthly data trends to develop targeted safety initiatives during high-casualty months, such as increased patrols or public awareness campaigns.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535</Words>
  <Application>Microsoft Office PowerPoint</Application>
  <PresentationFormat>Custom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DM Sans Bold</vt:lpstr>
      <vt:lpstr>Now Bold</vt:lpstr>
      <vt:lpstr>Austere  Display</vt:lpstr>
      <vt:lpstr>DM Sans Italics</vt:lpstr>
      <vt:lpstr>DM Sans</vt:lpstr>
      <vt:lpstr>DM Sans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Friends Shop</cp:lastModifiedBy>
  <cp:revision>5</cp:revision>
  <dcterms:created xsi:type="dcterms:W3CDTF">2006-08-16T00:00:00Z</dcterms:created>
  <dcterms:modified xsi:type="dcterms:W3CDTF">2024-11-02T03:24:38Z</dcterms:modified>
  <dc:identifier>DAGUfocaU4U</dc:identifier>
</cp:coreProperties>
</file>